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2" r:id="rId8"/>
    <p:sldId id="263" r:id="rId9"/>
    <p:sldId id="264" r:id="rId10"/>
    <p:sldId id="265" r:id="rId11"/>
    <p:sldId id="266" r:id="rId12"/>
    <p:sldId id="267" r:id="rId13"/>
    <p:sldId id="269" r:id="rId14"/>
    <p:sldId id="270" r:id="rId15"/>
    <p:sldId id="271" r:id="rId16"/>
    <p:sldId id="272" r:id="rId17"/>
    <p:sldId id="273" r:id="rId18"/>
    <p:sldId id="274" r:id="rId19"/>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838200" y="365125"/>
            <a:ext cx="10515600" cy="58118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1186774" y="2665379"/>
            <a:ext cx="4873574"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256938" y="2665379"/>
            <a:ext cx="4897576"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457201"/>
            <a:ext cx="617220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4165349" cy="3811588"/>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F288E0-7875-42C4-84C8-98DBBD3BF4D2}"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9BB5D0-35E4-459D-AEF3-FE4D7C45CC19}"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p:txBody>
          <a:bodyPr/>
          <a:p>
            <a:r>
              <a:rPr lang="en-US" altLang="zh-CN">
                <a:sym typeface="+mn-ea"/>
              </a:rPr>
              <a:t>Contest 11 by Group D</a:t>
            </a:r>
            <a:endParaRPr lang="zh-CN" altLang="en-US"/>
          </a:p>
        </p:txBody>
      </p:sp>
      <p:sp>
        <p:nvSpPr>
          <p:cNvPr id="3" name="副标题 2"/>
          <p:cNvSpPr>
            <a:spLocks noGrp="1"/>
          </p:cNvSpPr>
          <p:nvPr>
            <p:ph type="subTitle" idx="1"/>
          </p:nvPr>
        </p:nvSpPr>
        <p:spPr/>
        <p:txBody>
          <a:bodyPr/>
          <a:p>
            <a:endParaRPr lang="zh-CN"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E - Probability </a:t>
            </a:r>
            <a:r>
              <a:rPr lang="en-US" altLang="zh-CN"/>
              <a:t>(Cont.)</a:t>
            </a:r>
            <a:endParaRPr lang="en-US" altLang="zh-CN" sz="1400"/>
          </a:p>
        </p:txBody>
      </p:sp>
      <p:sp>
        <p:nvSpPr>
          <p:cNvPr id="6" name="文本框 5"/>
          <p:cNvSpPr txBox="1"/>
          <p:nvPr/>
        </p:nvSpPr>
        <p:spPr>
          <a:xfrm>
            <a:off x="1256665" y="1536700"/>
            <a:ext cx="9587230" cy="5754370"/>
          </a:xfrm>
          <a:prstGeom prst="rect">
            <a:avLst/>
          </a:prstGeom>
          <a:noFill/>
        </p:spPr>
        <p:txBody>
          <a:bodyPr wrap="square" rtlCol="0">
            <a:spAutoFit/>
          </a:bodyPr>
          <a:p>
            <a:r>
              <a:rPr lang="zh-CN" altLang="en-US" sz="3200">
                <a:sym typeface="+mn-ea"/>
              </a:rPr>
              <a:t>第一次转移到(i,j,t): f[i][j][s] * (1 - p[s]) * (1 - p[next(s)]) * ... * (1 - p[pre(t)])</a:t>
            </a:r>
            <a:endParaRPr lang="zh-CN" altLang="en-US" sz="3200"/>
          </a:p>
          <a:p>
            <a:r>
              <a:rPr lang="zh-CN" altLang="en-US" sz="3200">
                <a:sym typeface="+mn-ea"/>
              </a:rPr>
              <a:t>第r次转移到(i,j,t): f[i][j][s] * (1 - p[s]) * (1 - p[next(s)]) * ... * (1 - p[pre(t)]) * P</a:t>
            </a:r>
            <a:r>
              <a:rPr lang="zh-CN" altLang="en-US" sz="3200" baseline="30000">
                <a:sym typeface="+mn-ea"/>
              </a:rPr>
              <a:t>r - 1</a:t>
            </a:r>
            <a:endParaRPr lang="zh-CN" altLang="en-US" sz="3200" baseline="30000">
              <a:sym typeface="+mn-ea"/>
            </a:endParaRPr>
          </a:p>
          <a:p>
            <a:r>
              <a:rPr lang="zh-CN" altLang="en-US" sz="3200">
                <a:sym typeface="+mn-ea"/>
              </a:rPr>
              <a:t>其中P = ∏(1 - p[ii]) (ii = 1, 2, ..., i, j)</a:t>
            </a:r>
            <a:endParaRPr lang="zh-CN" altLang="en-US" sz="3200"/>
          </a:p>
          <a:p>
            <a:r>
              <a:rPr lang="zh-CN" altLang="en-US" sz="3200">
                <a:sym typeface="+mn-ea"/>
              </a:rPr>
              <a:t>所有的求个和就可以求出(i,j,</a:t>
            </a:r>
            <a:r>
              <a:rPr lang="en-US" altLang="zh-CN" sz="3200">
                <a:sym typeface="+mn-ea"/>
              </a:rPr>
              <a:t>s</a:t>
            </a:r>
            <a:r>
              <a:rPr lang="zh-CN" altLang="en-US" sz="3200">
                <a:sym typeface="+mn-ea"/>
              </a:rPr>
              <a:t>)最终会有多少概率分给(i,j,t)状态（等比数列）</a:t>
            </a:r>
            <a:endParaRPr lang="zh-CN" altLang="en-US" sz="3200"/>
          </a:p>
          <a:p>
            <a:r>
              <a:rPr lang="zh-CN" altLang="en-US" sz="3200">
                <a:sym typeface="+mn-ea"/>
              </a:rPr>
              <a:t>将f[i][j][k]按此方式重新分配一下，然后各自乘p[k]传给打死的下一个状态即可。</a:t>
            </a:r>
            <a:endParaRPr lang="zh-CN" altLang="en-US" sz="3200"/>
          </a:p>
          <a:p>
            <a:r>
              <a:rPr lang="zh-CN" altLang="en-US" sz="3200">
                <a:sym typeface="+mn-ea"/>
              </a:rPr>
              <a:t>每个状态最多分配给n个其他状态，O(n</a:t>
            </a:r>
            <a:r>
              <a:rPr lang="en-US" altLang="zh-CN" sz="3200" baseline="30000">
                <a:sym typeface="+mn-ea"/>
              </a:rPr>
              <a:t>4</a:t>
            </a:r>
            <a:r>
              <a:rPr lang="zh-CN" altLang="en-US" sz="3200">
                <a:sym typeface="+mn-ea"/>
              </a:rPr>
              <a:t>)</a:t>
            </a:r>
            <a:endParaRPr lang="zh-CN" altLang="en-US" sz="3200"/>
          </a:p>
          <a:p>
            <a:endParaRPr lang="zh-CN" altLang="en-US" sz="3200"/>
          </a:p>
          <a:p>
            <a:endParaRPr lang="zh-CN" altLang="en-US" sz="16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E - Probability </a:t>
            </a:r>
            <a:r>
              <a:rPr lang="en-US" altLang="zh-CN"/>
              <a:t>(Cont.)</a:t>
            </a:r>
            <a:endParaRPr lang="en-US" altLang="zh-CN" sz="1400"/>
          </a:p>
        </p:txBody>
      </p:sp>
      <p:sp>
        <p:nvSpPr>
          <p:cNvPr id="6" name="文本框 5"/>
          <p:cNvSpPr txBox="1"/>
          <p:nvPr/>
        </p:nvSpPr>
        <p:spPr>
          <a:xfrm>
            <a:off x="1256665" y="1536700"/>
            <a:ext cx="9587230" cy="1568450"/>
          </a:xfrm>
          <a:prstGeom prst="rect">
            <a:avLst/>
          </a:prstGeom>
          <a:noFill/>
        </p:spPr>
        <p:txBody>
          <a:bodyPr wrap="square" rtlCol="0">
            <a:spAutoFit/>
          </a:bodyPr>
          <a:p>
            <a:r>
              <a:rPr lang="zh-CN" altLang="en-US" sz="3200">
                <a:sym typeface="+mn-ea"/>
              </a:rPr>
              <a:t>5.n</a:t>
            </a:r>
            <a:r>
              <a:rPr lang="en-US" altLang="zh-CN" sz="3200" baseline="30000">
                <a:sym typeface="+mn-ea"/>
              </a:rPr>
              <a:t>4</a:t>
            </a:r>
            <a:r>
              <a:rPr lang="zh-CN" altLang="en-US" sz="3200">
                <a:sym typeface="+mn-ea"/>
              </a:rPr>
              <a:t>加个优化能过，还和标程一样快！</a:t>
            </a:r>
            <a:endParaRPr lang="zh-CN" altLang="en-US" sz="3200">
              <a:sym typeface="+mn-ea"/>
            </a:endParaRPr>
          </a:p>
          <a:p>
            <a:endParaRPr lang="zh-CN" altLang="en-US" sz="3200">
              <a:sym typeface="+mn-ea"/>
            </a:endParaRPr>
          </a:p>
          <a:p>
            <a:r>
              <a:rPr lang="zh-CN" altLang="en-US" sz="3200">
                <a:sym typeface="+mn-ea"/>
              </a:rPr>
              <a:t>概率小于eps的不转移就行了。因为0太多了</a:t>
            </a:r>
            <a:endParaRPr lang="zh-CN" altLang="en-US" sz="3200">
              <a:sym typeface="+mn-ea"/>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E - Probability </a:t>
            </a:r>
            <a:r>
              <a:rPr lang="en-US" altLang="zh-CN"/>
              <a:t>(Cont.)</a:t>
            </a:r>
            <a:endParaRPr lang="en-US" altLang="zh-CN" sz="1400"/>
          </a:p>
        </p:txBody>
      </p:sp>
      <p:sp>
        <p:nvSpPr>
          <p:cNvPr id="6" name="文本框 5"/>
          <p:cNvSpPr txBox="1"/>
          <p:nvPr/>
        </p:nvSpPr>
        <p:spPr>
          <a:xfrm>
            <a:off x="1256665" y="1536700"/>
            <a:ext cx="9587230" cy="5015865"/>
          </a:xfrm>
          <a:prstGeom prst="rect">
            <a:avLst/>
          </a:prstGeom>
          <a:noFill/>
        </p:spPr>
        <p:txBody>
          <a:bodyPr wrap="square" rtlCol="0">
            <a:spAutoFit/>
          </a:bodyPr>
          <a:p>
            <a:r>
              <a:rPr lang="zh-CN" altLang="en-US" sz="3200">
                <a:sym typeface="+mn-ea"/>
              </a:rPr>
              <a:t>6.将转移优化到O(1)</a:t>
            </a:r>
            <a:endParaRPr lang="zh-CN" altLang="en-US" sz="3200">
              <a:sym typeface="+mn-ea"/>
            </a:endParaRPr>
          </a:p>
          <a:p>
            <a:r>
              <a:rPr lang="zh-CN" altLang="en-US" sz="3200">
                <a:sym typeface="+mn-ea"/>
              </a:rPr>
              <a:t>标程做法：固定i,j考虑k</a:t>
            </a:r>
            <a:endParaRPr lang="zh-CN" altLang="en-US" sz="3200">
              <a:sym typeface="+mn-ea"/>
            </a:endParaRPr>
          </a:p>
          <a:p>
            <a:r>
              <a:rPr lang="zh-CN" altLang="en-US" sz="3200">
                <a:sym typeface="+mn-ea"/>
              </a:rPr>
              <a:t>设1, nxt(1), nxt(nxt(1)), ..., pre(1)为一个待转移的状态环</a:t>
            </a:r>
            <a:endParaRPr lang="zh-CN" altLang="en-US" sz="3200">
              <a:sym typeface="+mn-ea"/>
            </a:endParaRPr>
          </a:p>
          <a:p>
            <a:r>
              <a:rPr lang="zh-CN" altLang="en-US" sz="3200">
                <a:sym typeface="+mn-ea"/>
              </a:rPr>
              <a:t>记L[k] = 左边状态分配给(i,j,k)状态的贡献(含k自己)</a:t>
            </a:r>
            <a:endParaRPr lang="zh-CN" altLang="en-US" sz="3200">
              <a:sym typeface="+mn-ea"/>
            </a:endParaRPr>
          </a:p>
          <a:p>
            <a:r>
              <a:rPr lang="zh-CN" altLang="en-US" sz="3200">
                <a:sym typeface="+mn-ea"/>
              </a:rPr>
              <a:t>R[k] = 右边状态分配给(i,j,k)状态的贡献(不含k)</a:t>
            </a:r>
            <a:endParaRPr lang="zh-CN" altLang="en-US" sz="3200">
              <a:sym typeface="+mn-ea"/>
            </a:endParaRPr>
          </a:p>
          <a:p>
            <a:r>
              <a:rPr lang="zh-CN" altLang="en-US" sz="3200">
                <a:sym typeface="+mn-ea"/>
              </a:rPr>
              <a:t>这两个序列是可以O(n)递推求出来的，然后就可以愉快的转移啦。</a:t>
            </a:r>
            <a:endParaRPr lang="zh-CN" altLang="en-US" sz="3200">
              <a:sym typeface="+mn-ea"/>
            </a:endParaRPr>
          </a:p>
          <a:p>
            <a:r>
              <a:rPr lang="zh-CN" altLang="en-US" sz="3200">
                <a:sym typeface="+mn-ea"/>
              </a:rPr>
              <a:t>L[k] = L[pre(k)] * (1 - p[pre(k)]) + f[i][j][k]</a:t>
            </a:r>
            <a:endParaRPr lang="zh-CN" altLang="en-US" sz="3200">
              <a:sym typeface="+mn-ea"/>
            </a:endParaRPr>
          </a:p>
          <a:p>
            <a:r>
              <a:rPr lang="zh-CN" altLang="en-US" sz="3200">
                <a:sym typeface="+mn-ea"/>
              </a:rPr>
              <a:t>R[k] = (R[next(k)] + P * f[i][j][k]) / (1 - p[pre(k)])</a:t>
            </a:r>
            <a:endParaRPr lang="zh-CN" altLang="en-US" sz="3200">
              <a:sym typeface="+mn-ea"/>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E - Probability </a:t>
            </a:r>
            <a:r>
              <a:rPr lang="en-US" altLang="zh-CN"/>
              <a:t>(Cont.)</a:t>
            </a:r>
            <a:endParaRPr lang="en-US" altLang="zh-CN" sz="1400"/>
          </a:p>
        </p:txBody>
      </p:sp>
      <p:sp>
        <p:nvSpPr>
          <p:cNvPr id="6" name="文本框 5"/>
          <p:cNvSpPr txBox="1"/>
          <p:nvPr/>
        </p:nvSpPr>
        <p:spPr>
          <a:xfrm>
            <a:off x="1256665" y="1536700"/>
            <a:ext cx="9587230" cy="583565"/>
          </a:xfrm>
          <a:prstGeom prst="rect">
            <a:avLst/>
          </a:prstGeom>
          <a:noFill/>
        </p:spPr>
        <p:txBody>
          <a:bodyPr wrap="square" rtlCol="0">
            <a:spAutoFit/>
          </a:bodyPr>
          <a:p>
            <a:r>
              <a:rPr lang="zh-CN" altLang="en-US" sz="3200">
                <a:sym typeface="+mn-ea"/>
              </a:rPr>
              <a:t>sub学长的做法</a:t>
            </a:r>
            <a:endParaRPr lang="zh-CN" altLang="en-US" sz="3200">
              <a:sym typeface="+mn-ea"/>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B - An Unsure Catch </a:t>
            </a:r>
            <a:r>
              <a:rPr lang="en-US" altLang="zh-CN"/>
              <a:t>by subconscious</a:t>
            </a:r>
            <a:endParaRPr lang="en-US" altLang="zh-CN"/>
          </a:p>
        </p:txBody>
      </p:sp>
      <p:sp>
        <p:nvSpPr>
          <p:cNvPr id="6" name="文本框 5"/>
          <p:cNvSpPr txBox="1"/>
          <p:nvPr/>
        </p:nvSpPr>
        <p:spPr>
          <a:xfrm>
            <a:off x="1256665" y="1536700"/>
            <a:ext cx="9587230" cy="3046095"/>
          </a:xfrm>
          <a:prstGeom prst="rect">
            <a:avLst/>
          </a:prstGeom>
          <a:noFill/>
        </p:spPr>
        <p:txBody>
          <a:bodyPr wrap="square" rtlCol="0">
            <a:spAutoFit/>
          </a:bodyPr>
          <a:p>
            <a:r>
              <a:rPr lang="zh-CN" altLang="en-US" sz="3200">
                <a:sym typeface="+mn-ea"/>
              </a:rPr>
              <a:t>原创.乱搞.根本没考算法.</a:t>
            </a:r>
            <a:endParaRPr lang="zh-CN" altLang="en-US" sz="3200">
              <a:sym typeface="+mn-ea"/>
            </a:endParaRPr>
          </a:p>
          <a:p>
            <a:r>
              <a:rPr lang="zh-CN" altLang="en-US" sz="3200">
                <a:sym typeface="+mn-ea"/>
              </a:rPr>
              <a:t>题目大意</a:t>
            </a:r>
            <a:endParaRPr lang="zh-CN" altLang="en-US" sz="3200">
              <a:sym typeface="+mn-ea"/>
            </a:endParaRPr>
          </a:p>
          <a:p>
            <a:r>
              <a:rPr lang="zh-CN" altLang="en-US" sz="3200">
                <a:sym typeface="+mn-ea"/>
              </a:rPr>
              <a:t>基环外向森林,开始每个点站着一个人.每回合每个人往所在点的出边走.</a:t>
            </a:r>
            <a:endParaRPr lang="zh-CN" altLang="en-US" sz="3200">
              <a:sym typeface="+mn-ea"/>
            </a:endParaRPr>
          </a:p>
          <a:p>
            <a:r>
              <a:rPr lang="zh-CN" altLang="en-US" sz="3200">
                <a:sym typeface="+mn-ea"/>
              </a:rPr>
              <a:t>可以在开始时修改出边.求修改0,1...次后单一时刻单一地点的人数最值.</a:t>
            </a:r>
            <a:endParaRPr lang="zh-CN" altLang="en-US" sz="3200">
              <a:sym typeface="+mn-ea"/>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B - An Unsure Catch </a:t>
            </a:r>
            <a:r>
              <a:rPr lang="en-US" altLang="zh-CN"/>
              <a:t>(Cont.)</a:t>
            </a:r>
            <a:endParaRPr lang="en-US" altLang="zh-CN"/>
          </a:p>
        </p:txBody>
      </p:sp>
      <p:sp>
        <p:nvSpPr>
          <p:cNvPr id="6" name="文本框 5"/>
          <p:cNvSpPr txBox="1"/>
          <p:nvPr/>
        </p:nvSpPr>
        <p:spPr>
          <a:xfrm>
            <a:off x="1149350" y="1521460"/>
            <a:ext cx="9587230" cy="4523105"/>
          </a:xfrm>
          <a:prstGeom prst="rect">
            <a:avLst/>
          </a:prstGeom>
          <a:noFill/>
        </p:spPr>
        <p:txBody>
          <a:bodyPr wrap="square" rtlCol="0">
            <a:spAutoFit/>
          </a:bodyPr>
          <a:p>
            <a:r>
              <a:rPr lang="zh-CN" altLang="en-US" sz="3200">
                <a:sym typeface="+mn-ea"/>
              </a:rPr>
              <a:t>首先显然等他们都走到环上就行.那之后答案不变.</a:t>
            </a:r>
            <a:endParaRPr lang="zh-CN" altLang="en-US" sz="3200">
              <a:sym typeface="+mn-ea"/>
            </a:endParaRPr>
          </a:p>
          <a:p>
            <a:r>
              <a:rPr lang="zh-CN" altLang="en-US" sz="3200">
                <a:sym typeface="+mn-ea"/>
              </a:rPr>
              <a:t>考虑修改操作.</a:t>
            </a:r>
            <a:endParaRPr lang="zh-CN" altLang="en-US" sz="3200">
              <a:sym typeface="+mn-ea"/>
            </a:endParaRPr>
          </a:p>
          <a:p>
            <a:r>
              <a:rPr lang="zh-CN" altLang="en-US" sz="3200">
                <a:sym typeface="+mn-ea"/>
              </a:rPr>
              <a:t>一通操作肯定连成一个联通快,讨论这个联通块上的环是人造的还是天然的.</a:t>
            </a:r>
            <a:endParaRPr lang="zh-CN" altLang="en-US" sz="3200">
              <a:sym typeface="+mn-ea"/>
            </a:endParaRPr>
          </a:p>
          <a:p>
            <a:r>
              <a:rPr lang="zh-CN" altLang="en-US" sz="3200">
                <a:sym typeface="+mn-ea"/>
              </a:rPr>
              <a:t>人造环可以发现一定是自环.</a:t>
            </a:r>
            <a:endParaRPr lang="zh-CN" altLang="en-US" sz="3200">
              <a:sym typeface="+mn-ea"/>
            </a:endParaRPr>
          </a:p>
          <a:p>
            <a:r>
              <a:rPr lang="zh-CN" altLang="en-US" sz="3200">
                <a:sym typeface="+mn-ea"/>
              </a:rPr>
              <a:t>考虑天然环,枚举这个天然环是谁,其他联通块修改一条边连上去.</a:t>
            </a:r>
            <a:endParaRPr lang="zh-CN" altLang="en-US" sz="3200">
              <a:sym typeface="+mn-ea"/>
            </a:endParaRPr>
          </a:p>
          <a:p>
            <a:r>
              <a:rPr lang="zh-CN" altLang="en-US" sz="3200">
                <a:sym typeface="+mn-ea"/>
              </a:rPr>
              <a:t>可以发现一定是修改环边,连上去后每个点的的贡献是对连接位置</a:t>
            </a:r>
            <a:endParaRPr lang="zh-CN" altLang="en-US" sz="3200">
              <a:sym typeface="+mn-e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B - An Unsure Catch </a:t>
            </a:r>
            <a:r>
              <a:rPr lang="en-US" altLang="zh-CN"/>
              <a:t>(Cont.)</a:t>
            </a:r>
            <a:endParaRPr lang="en-US" altLang="zh-CN"/>
          </a:p>
        </p:txBody>
      </p:sp>
      <p:sp>
        <p:nvSpPr>
          <p:cNvPr id="6" name="文本框 5"/>
          <p:cNvSpPr txBox="1"/>
          <p:nvPr/>
        </p:nvSpPr>
        <p:spPr>
          <a:xfrm>
            <a:off x="1149350" y="1521460"/>
            <a:ext cx="9587230" cy="4030980"/>
          </a:xfrm>
          <a:prstGeom prst="rect">
            <a:avLst/>
          </a:prstGeom>
          <a:noFill/>
        </p:spPr>
        <p:txBody>
          <a:bodyPr wrap="square" rtlCol="0">
            <a:spAutoFit/>
          </a:bodyPr>
          <a:p>
            <a:r>
              <a:rPr lang="zh-CN" altLang="en-US" sz="3200">
                <a:sym typeface="+mn-ea"/>
              </a:rPr>
              <a:t>考虑每一次拆开下一条环边时贡献的变化.发现就是把原本的环头带着连接的树节点放到环尾.</a:t>
            </a:r>
            <a:endParaRPr lang="zh-CN" altLang="en-US" sz="3200">
              <a:sym typeface="+mn-ea"/>
            </a:endParaRPr>
          </a:p>
          <a:p>
            <a:r>
              <a:rPr lang="zh-CN" altLang="en-US" sz="3200">
                <a:sym typeface="+mn-ea"/>
              </a:rPr>
              <a:t>所以每次修改可以O(子树点数),每个联通块对天然环的最大贡献可以O(联通块点数)计算得到.一个联通块连上去的最大贡献等于拆开某条环边后某点贡献的最大值.</a:t>
            </a:r>
            <a:endParaRPr lang="zh-CN" altLang="en-US" sz="3200">
              <a:sym typeface="+mn-ea"/>
            </a:endParaRPr>
          </a:p>
          <a:p>
            <a:r>
              <a:rPr lang="zh-CN" altLang="en-US" sz="3200">
                <a:sym typeface="+mn-ea"/>
              </a:rPr>
              <a:t>联通块的选择可以排个序贪心.所以每次枚举自然环后乘上的复杂度是O(nlogn).</a:t>
            </a:r>
            <a:endParaRPr lang="zh-CN" altLang="en-US" sz="3200">
              <a:sym typeface="+mn-e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B - An Unsure Catch </a:t>
            </a:r>
            <a:r>
              <a:rPr lang="en-US" altLang="zh-CN"/>
              <a:t>(Cont.)</a:t>
            </a:r>
            <a:endParaRPr lang="en-US" altLang="zh-CN"/>
          </a:p>
        </p:txBody>
      </p:sp>
      <p:sp>
        <p:nvSpPr>
          <p:cNvPr id="6" name="文本框 5"/>
          <p:cNvSpPr txBox="1"/>
          <p:nvPr/>
        </p:nvSpPr>
        <p:spPr>
          <a:xfrm>
            <a:off x="1164590" y="1459865"/>
            <a:ext cx="9587230" cy="5507990"/>
          </a:xfrm>
          <a:prstGeom prst="rect">
            <a:avLst/>
          </a:prstGeom>
          <a:noFill/>
        </p:spPr>
        <p:txBody>
          <a:bodyPr wrap="square" rtlCol="0">
            <a:spAutoFit/>
          </a:bodyPr>
          <a:p>
            <a:r>
              <a:rPr lang="zh-CN" altLang="en-US" sz="3200">
                <a:sym typeface="+mn-ea"/>
              </a:rPr>
              <a:t>发现天然环具体是谁对于联通块贡献效果是无关的,只与天然环长度有关.而长度最多只有O(sqrt(n))种.</a:t>
            </a:r>
            <a:endParaRPr lang="zh-CN" altLang="en-US" sz="3200">
              <a:sym typeface="+mn-ea"/>
            </a:endParaRPr>
          </a:p>
          <a:p>
            <a:r>
              <a:rPr lang="zh-CN" altLang="en-US" sz="3200">
                <a:sym typeface="+mn-ea"/>
              </a:rPr>
              <a:t>因此枚举可能的环长,O(nlogn)求出所有联通块的贡献,把贡献最大的的环长等于目前枚举值的拿走作为自然环,剩下的贪心即可.</a:t>
            </a:r>
            <a:endParaRPr lang="zh-CN" altLang="en-US" sz="3200">
              <a:sym typeface="+mn-ea"/>
            </a:endParaRPr>
          </a:p>
          <a:p>
            <a:r>
              <a:rPr lang="zh-CN" altLang="en-US" sz="3200">
                <a:sym typeface="+mn-ea"/>
              </a:rPr>
              <a:t>人工环可以加一个大小为0的自环,然后做法和天然环相同.</a:t>
            </a:r>
            <a:endParaRPr lang="zh-CN" altLang="en-US" sz="3200">
              <a:sym typeface="+mn-ea"/>
            </a:endParaRPr>
          </a:p>
          <a:p>
            <a:endParaRPr lang="zh-CN" altLang="en-US" sz="3200">
              <a:sym typeface="+mn-ea"/>
            </a:endParaRPr>
          </a:p>
          <a:p>
            <a:r>
              <a:rPr lang="zh-CN" altLang="en-US" sz="3200">
                <a:sym typeface="+mn-ea"/>
              </a:rPr>
              <a:t>复杂度O(n^1.5*log(n)).</a:t>
            </a:r>
            <a:endParaRPr lang="zh-CN" altLang="en-US" sz="3200">
              <a:sym typeface="+mn-ea"/>
            </a:endParaRPr>
          </a:p>
          <a:p>
            <a:r>
              <a:rPr lang="zh-CN" altLang="en-US" sz="3200">
                <a:sym typeface="+mn-ea"/>
              </a:rPr>
              <a:t>本题细节较多.</a:t>
            </a:r>
            <a:endParaRPr lang="zh-CN" altLang="en-US" sz="3200">
              <a:sym typeface="+mn-ea"/>
            </a:endParaRPr>
          </a:p>
          <a:p>
            <a:r>
              <a:rPr lang="zh-CN" altLang="en-US" sz="3200">
                <a:sym typeface="+mn-ea"/>
              </a:rPr>
              <a:t>没有人验题很伤心.</a:t>
            </a:r>
            <a:endParaRPr lang="zh-CN" altLang="en-US" sz="3200">
              <a:sym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zh-CN"/>
              <a:t>预期难度</a:t>
            </a:r>
            <a:endParaRPr lang="zh-CN" altLang="zh-CN"/>
          </a:p>
        </p:txBody>
      </p:sp>
      <p:sp>
        <p:nvSpPr>
          <p:cNvPr id="3" name="内容占位符 2"/>
          <p:cNvSpPr>
            <a:spLocks noGrp="1"/>
          </p:cNvSpPr>
          <p:nvPr>
            <p:ph idx="1"/>
          </p:nvPr>
        </p:nvSpPr>
        <p:spPr/>
        <p:txBody>
          <a:bodyPr/>
          <a:p>
            <a:r>
              <a:rPr lang="en-US" altLang="zh-CN"/>
              <a:t>F &lt; ACD &lt; E &lt; B</a:t>
            </a:r>
            <a:endParaRPr lang="en-US" altLang="zh-CN"/>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zh-CN"/>
              <a:t>现场情况</a:t>
            </a:r>
            <a:endParaRPr lang="zh-CN" altLang="zh-CN"/>
          </a:p>
        </p:txBody>
      </p:sp>
      <p:graphicFrame>
        <p:nvGraphicFramePr>
          <p:cNvPr id="4" name="内容占位符 3"/>
          <p:cNvGraphicFramePr/>
          <p:nvPr>
            <p:ph idx="1"/>
          </p:nvPr>
        </p:nvGraphicFramePr>
        <p:xfrm>
          <a:off x="593090" y="1466850"/>
          <a:ext cx="11006455" cy="3924935"/>
        </p:xfrm>
        <a:graphic>
          <a:graphicData uri="http://schemas.openxmlformats.org/drawingml/2006/table">
            <a:tbl>
              <a:tblPr firstRow="1" bandRow="1">
                <a:tableStyleId>{5C22544A-7EE6-4342-B048-85BDC9FD1C3A}</a:tableStyleId>
              </a:tblPr>
              <a:tblGrid>
                <a:gridCol w="2894965"/>
                <a:gridCol w="3656330"/>
                <a:gridCol w="4455160"/>
              </a:tblGrid>
              <a:tr h="560705">
                <a:tc>
                  <a:txBody>
                    <a:bodyPr/>
                    <a:p>
                      <a:pPr>
                        <a:buNone/>
                      </a:pPr>
                      <a:endParaRPr lang="zh-CN" altLang="en-US" sz="2400"/>
                    </a:p>
                  </a:txBody>
                  <a:tcPr/>
                </a:tc>
                <a:tc>
                  <a:txBody>
                    <a:bodyPr/>
                    <a:p>
                      <a:pPr>
                        <a:buNone/>
                      </a:pPr>
                      <a:r>
                        <a:rPr lang="en-US" altLang="zh-CN" sz="2400"/>
                        <a:t>AC/Submitted</a:t>
                      </a:r>
                      <a:endParaRPr lang="en-US" altLang="zh-CN" sz="2400"/>
                    </a:p>
                  </a:txBody>
                  <a:tcPr/>
                </a:tc>
                <a:tc>
                  <a:txBody>
                    <a:bodyPr/>
                    <a:p>
                      <a:pPr>
                        <a:buNone/>
                      </a:pPr>
                      <a:r>
                        <a:rPr lang="en-US" altLang="zh-CN" sz="2400"/>
                        <a:t>First Blood</a:t>
                      </a:r>
                      <a:endParaRPr lang="en-US" altLang="zh-CN" sz="2400"/>
                    </a:p>
                  </a:txBody>
                  <a:tcPr/>
                </a:tc>
              </a:tr>
              <a:tr h="560705">
                <a:tc>
                  <a:txBody>
                    <a:bodyPr/>
                    <a:p>
                      <a:pPr>
                        <a:buNone/>
                      </a:pPr>
                      <a:r>
                        <a:rPr lang="en-US" altLang="zh-CN" sz="2400"/>
                        <a:t>A - Candy</a:t>
                      </a:r>
                      <a:endParaRPr lang="en-US" altLang="zh-CN" sz="2400"/>
                    </a:p>
                  </a:txBody>
                  <a:tcPr/>
                </a:tc>
                <a:tc>
                  <a:txBody>
                    <a:bodyPr/>
                    <a:p>
                      <a:pPr>
                        <a:buNone/>
                      </a:pPr>
                      <a:r>
                        <a:rPr lang="zh-CN" altLang="en-US" sz="2400"/>
                        <a:t>23/51</a:t>
                      </a:r>
                      <a:endParaRPr lang="zh-CN" altLang="en-US" sz="2400"/>
                    </a:p>
                  </a:txBody>
                  <a:tcPr/>
                </a:tc>
                <a:tc>
                  <a:txBody>
                    <a:bodyPr/>
                    <a:p>
                      <a:pPr>
                        <a:buNone/>
                      </a:pPr>
                      <a:r>
                        <a:rPr lang="zh-CN" altLang="en-US" sz="2400"/>
                        <a:t>shb</a:t>
                      </a:r>
                      <a:endParaRPr lang="zh-CN" altLang="en-US" sz="2400"/>
                    </a:p>
                  </a:txBody>
                  <a:tcPr/>
                </a:tc>
              </a:tr>
              <a:tr h="560705">
                <a:tc>
                  <a:txBody>
                    <a:bodyPr/>
                    <a:p>
                      <a:pPr>
                        <a:buNone/>
                      </a:pPr>
                      <a:r>
                        <a:rPr lang="en-US" altLang="zh-CN" sz="2400"/>
                        <a:t>B - An Unsure Catch</a:t>
                      </a:r>
                      <a:endParaRPr lang="en-US" altLang="zh-CN" sz="2400"/>
                    </a:p>
                  </a:txBody>
                  <a:tcPr/>
                </a:tc>
                <a:tc>
                  <a:txBody>
                    <a:bodyPr/>
                    <a:p>
                      <a:pPr>
                        <a:buNone/>
                      </a:pPr>
                      <a:r>
                        <a:rPr lang="zh-CN" altLang="en-US" sz="2400"/>
                        <a:t>0/5</a:t>
                      </a:r>
                      <a:endParaRPr lang="zh-CN" altLang="en-US" sz="2400"/>
                    </a:p>
                  </a:txBody>
                  <a:tcPr/>
                </a:tc>
                <a:tc>
                  <a:txBody>
                    <a:bodyPr/>
                    <a:p>
                      <a:pPr>
                        <a:buNone/>
                      </a:pPr>
                      <a:endParaRPr lang="zh-CN" altLang="en-US" sz="2400"/>
                    </a:p>
                  </a:txBody>
                  <a:tcPr/>
                </a:tc>
              </a:tr>
              <a:tr h="560705">
                <a:tc>
                  <a:txBody>
                    <a:bodyPr/>
                    <a:p>
                      <a:pPr>
                        <a:buNone/>
                      </a:pPr>
                      <a:r>
                        <a:rPr lang="en-US" altLang="zh-CN" sz="2400"/>
                        <a:t>C - Stupic</a:t>
                      </a:r>
                      <a:endParaRPr lang="en-US" altLang="zh-CN" sz="2400"/>
                    </a:p>
                  </a:txBody>
                  <a:tcPr/>
                </a:tc>
                <a:tc>
                  <a:txBody>
                    <a:bodyPr/>
                    <a:p>
                      <a:pPr>
                        <a:buNone/>
                      </a:pPr>
                      <a:r>
                        <a:rPr lang="zh-CN" altLang="en-US" sz="2400"/>
                        <a:t>31/93</a:t>
                      </a:r>
                      <a:endParaRPr lang="zh-CN" altLang="en-US" sz="2400"/>
                    </a:p>
                  </a:txBody>
                  <a:tcPr/>
                </a:tc>
                <a:tc>
                  <a:txBody>
                    <a:bodyPr/>
                    <a:p>
                      <a:pPr>
                        <a:buNone/>
                      </a:pPr>
                      <a:r>
                        <a:rPr lang="zh-CN" altLang="en-US" sz="2400">
                          <a:sym typeface="+mn-ea"/>
                        </a:rPr>
                        <a:t>oipotato</a:t>
                      </a:r>
                      <a:r>
                        <a:rPr lang="en-US" altLang="zh-CN" sz="2400">
                          <a:sym typeface="+mn-ea"/>
                        </a:rPr>
                        <a:t>, </a:t>
                      </a:r>
                      <a:r>
                        <a:rPr lang="zh-CN" altLang="en-US" sz="2400">
                          <a:sym typeface="+mn-ea"/>
                        </a:rPr>
                        <a:t>lsmll</a:t>
                      </a:r>
                      <a:endParaRPr lang="zh-CN" altLang="en-US" sz="2400">
                        <a:sym typeface="+mn-ea"/>
                      </a:endParaRPr>
                    </a:p>
                  </a:txBody>
                  <a:tcPr/>
                </a:tc>
              </a:tr>
              <a:tr h="560705">
                <a:tc>
                  <a:txBody>
                    <a:bodyPr/>
                    <a:p>
                      <a:pPr>
                        <a:buNone/>
                      </a:pPr>
                      <a:r>
                        <a:rPr lang="en-US" altLang="zh-CN" sz="2400"/>
                        <a:t>D - PreSuffix</a:t>
                      </a:r>
                      <a:endParaRPr lang="en-US" altLang="zh-CN" sz="2400"/>
                    </a:p>
                  </a:txBody>
                  <a:tcPr/>
                </a:tc>
                <a:tc>
                  <a:txBody>
                    <a:bodyPr/>
                    <a:p>
                      <a:pPr>
                        <a:buNone/>
                      </a:pPr>
                      <a:r>
                        <a:rPr lang="zh-CN" altLang="en-US" sz="2400"/>
                        <a:t>5/40</a:t>
                      </a:r>
                      <a:endParaRPr lang="zh-CN" altLang="en-US" sz="2400"/>
                    </a:p>
                  </a:txBody>
                  <a:tcPr/>
                </a:tc>
                <a:tc>
                  <a:txBody>
                    <a:bodyPr/>
                    <a:p>
                      <a:pPr>
                        <a:buNone/>
                      </a:pPr>
                      <a:r>
                        <a:rPr lang="en-US" altLang="zh-CN" sz="2400"/>
                        <a:t>Maki, jiangshibiao, Abrand, </a:t>
                      </a:r>
                      <a:r>
                        <a:rPr lang="zh-CN" altLang="en-US" sz="2400">
                          <a:sym typeface="+mn-ea"/>
                        </a:rPr>
                        <a:t>lsmll</a:t>
                      </a:r>
                      <a:r>
                        <a:rPr lang="en-US" altLang="zh-CN" sz="2400">
                          <a:sym typeface="+mn-ea"/>
                        </a:rPr>
                        <a:t>, Johann</a:t>
                      </a:r>
                      <a:endParaRPr lang="en-US" altLang="zh-CN" sz="2400">
                        <a:sym typeface="+mn-ea"/>
                      </a:endParaRPr>
                    </a:p>
                  </a:txBody>
                  <a:tcPr/>
                </a:tc>
              </a:tr>
              <a:tr h="560705">
                <a:tc>
                  <a:txBody>
                    <a:bodyPr/>
                    <a:p>
                      <a:pPr>
                        <a:buNone/>
                      </a:pPr>
                      <a:r>
                        <a:rPr lang="en-US" altLang="zh-CN" sz="2400"/>
                        <a:t>E - Probability</a:t>
                      </a:r>
                      <a:endParaRPr lang="en-US" altLang="zh-CN" sz="2400"/>
                    </a:p>
                  </a:txBody>
                  <a:tcPr/>
                </a:tc>
                <a:tc>
                  <a:txBody>
                    <a:bodyPr/>
                    <a:p>
                      <a:pPr>
                        <a:buNone/>
                      </a:pPr>
                      <a:r>
                        <a:rPr lang="zh-CN" altLang="en-US" sz="2400"/>
                        <a:t>0/3</a:t>
                      </a:r>
                      <a:endParaRPr lang="zh-CN" altLang="en-US" sz="2400"/>
                    </a:p>
                  </a:txBody>
                  <a:tcPr/>
                </a:tc>
                <a:tc>
                  <a:txBody>
                    <a:bodyPr/>
                    <a:p>
                      <a:pPr>
                        <a:buNone/>
                      </a:pPr>
                      <a:endParaRPr lang="zh-CN" altLang="en-US" sz="2400"/>
                    </a:p>
                  </a:txBody>
                  <a:tcPr/>
                </a:tc>
              </a:tr>
              <a:tr h="560705">
                <a:tc>
                  <a:txBody>
                    <a:bodyPr/>
                    <a:p>
                      <a:pPr>
                        <a:buNone/>
                      </a:pPr>
                      <a:r>
                        <a:rPr lang="en-US" altLang="zh-CN" sz="2400"/>
                        <a:t>F - TreeCutting</a:t>
                      </a:r>
                      <a:endParaRPr lang="en-US" altLang="zh-CN" sz="2400"/>
                    </a:p>
                  </a:txBody>
                  <a:tcPr/>
                </a:tc>
                <a:tc>
                  <a:txBody>
                    <a:bodyPr/>
                    <a:p>
                      <a:pPr>
                        <a:buNone/>
                      </a:pPr>
                      <a:r>
                        <a:rPr lang="zh-CN" altLang="en-US" sz="2400"/>
                        <a:t>43/135</a:t>
                      </a:r>
                      <a:endParaRPr lang="zh-CN" altLang="en-US" sz="2400"/>
                    </a:p>
                  </a:txBody>
                  <a:tcPr/>
                </a:tc>
                <a:tc>
                  <a:txBody>
                    <a:bodyPr/>
                    <a:p>
                      <a:pPr>
                        <a:buNone/>
                      </a:pPr>
                      <a:r>
                        <a:rPr lang="zh-CN" altLang="en-US" sz="2400"/>
                        <a:t>jiangshibiao</a:t>
                      </a:r>
                      <a:endParaRPr lang="zh-CN" altLang="en-US" sz="2400"/>
                    </a:p>
                  </a:txBody>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zh-CN"/>
              <a:t>F - TreeCutting </a:t>
            </a:r>
            <a:r>
              <a:rPr lang="en-US" altLang="zh-CN"/>
              <a:t>by zhangyuan</a:t>
            </a:r>
            <a:endParaRPr lang="en-US" altLang="zh-CN"/>
          </a:p>
        </p:txBody>
      </p:sp>
      <p:sp>
        <p:nvSpPr>
          <p:cNvPr id="3" name="内容占位符 2"/>
          <p:cNvSpPr>
            <a:spLocks noGrp="1"/>
          </p:cNvSpPr>
          <p:nvPr>
            <p:ph idx="1"/>
          </p:nvPr>
        </p:nvSpPr>
        <p:spPr/>
        <p:txBody>
          <a:bodyPr/>
          <a:p>
            <a:r>
              <a:rPr lang="zh-CN" altLang="en-US"/>
              <a:t>问n个点的树能否分成n/k块大小为k的连通分量。</a:t>
            </a:r>
            <a:endParaRPr lang="zh-CN" altLang="en-US"/>
          </a:p>
          <a:p>
            <a:pPr marL="0" indent="0">
              <a:buNone/>
            </a:pPr>
            <a:r>
              <a:rPr lang="en-US" altLang="zh-CN"/>
              <a:t>(</a:t>
            </a:r>
            <a:r>
              <a:rPr lang="zh-CN" altLang="zh-CN"/>
              <a:t>注：题面写错了</a:t>
            </a:r>
            <a:r>
              <a:rPr lang="en-US" altLang="zh-CN"/>
              <a:t>)</a:t>
            </a:r>
            <a:endParaRPr lang="en-US" altLang="zh-CN"/>
          </a:p>
          <a:p>
            <a:r>
              <a:rPr lang="en-US" altLang="zh-CN"/>
              <a:t>1.割开的边必然有两边都是k的倍数</a:t>
            </a:r>
            <a:endParaRPr lang="en-US" altLang="zh-CN"/>
          </a:p>
          <a:p>
            <a:r>
              <a:rPr lang="en-US" altLang="zh-CN"/>
              <a:t>2.找大小是k倍数的子树是否有n/k个即可</a:t>
            </a:r>
            <a:endParaRPr lang="en-US" altLang="zh-CN"/>
          </a:p>
          <a:p>
            <a:r>
              <a:rPr lang="en-US" altLang="zh-CN"/>
              <a:t>time:O(n)</a:t>
            </a:r>
            <a:endParaRPr lang="en-US" altLang="zh-CN"/>
          </a:p>
          <a:p>
            <a:r>
              <a:rPr lang="en-US" altLang="zh-CN"/>
              <a:t>space:O(n)</a:t>
            </a:r>
            <a:endParaRPr lang="en-US" altLang="zh-CN"/>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zh-CN"/>
              <a:t>C - Stupic </a:t>
            </a:r>
            <a:r>
              <a:rPr lang="en-US" altLang="zh-CN"/>
              <a:t>by </a:t>
            </a:r>
            <a:r>
              <a:rPr lang="zh-CN" altLang="en-US">
                <a:sym typeface="+mn-ea"/>
              </a:rPr>
              <a:t>EuroKing</a:t>
            </a:r>
            <a:endParaRPr lang="en-US" altLang="zh-CN"/>
          </a:p>
        </p:txBody>
      </p:sp>
      <p:sp>
        <p:nvSpPr>
          <p:cNvPr id="3" name="内容占位符 2"/>
          <p:cNvSpPr>
            <a:spLocks noGrp="1"/>
          </p:cNvSpPr>
          <p:nvPr>
            <p:ph idx="1"/>
          </p:nvPr>
        </p:nvSpPr>
        <p:spPr/>
        <p:txBody>
          <a:bodyPr>
            <a:normAutofit fontScale="90000" lnSpcReduction="20000"/>
          </a:bodyPr>
          <a:p>
            <a:r>
              <a:rPr lang="zh-CN" altLang="en-US"/>
              <a:t>只允许交换相邻元素，将一个序列变成i, i+1, ... n, 1,..., i-1交换次数最少</a:t>
            </a:r>
            <a:endParaRPr lang="zh-CN" altLang="en-US"/>
          </a:p>
          <a:p>
            <a:endParaRPr lang="zh-CN" altLang="en-US"/>
          </a:p>
          <a:p>
            <a:r>
              <a:rPr lang="zh-CN" altLang="en-US">
                <a:sym typeface="+mn-ea"/>
              </a:rPr>
              <a:t>1.交换次数即为逆序对数</a:t>
            </a:r>
            <a:endParaRPr lang="zh-CN" altLang="en-US"/>
          </a:p>
          <a:p>
            <a:r>
              <a:rPr lang="zh-CN" altLang="en-US">
                <a:sym typeface="+mn-ea"/>
              </a:rPr>
              <a:t>2.从1,2...n变成2,3,...n,1即相当于把1变成n+1，从2,3,...n,1变成3,...n,1,2相当于把2变成n+2</a:t>
            </a:r>
            <a:endParaRPr lang="zh-CN" altLang="en-US"/>
          </a:p>
          <a:p>
            <a:r>
              <a:rPr lang="zh-CN" altLang="en-US">
                <a:sym typeface="+mn-ea"/>
              </a:rPr>
              <a:t>等同于每次把最小的值变成最大值，统计逆序对变化数量</a:t>
            </a:r>
            <a:endParaRPr lang="zh-CN" altLang="en-US"/>
          </a:p>
          <a:p>
            <a:r>
              <a:rPr lang="zh-CN" altLang="en-US">
                <a:sym typeface="+mn-ea"/>
              </a:rPr>
              <a:t>3.设当前把i变成i+n，由于i是最小值变成最大值，左边减去pos[i] - 1个逆序对，右边加上n - pos[i]个逆序对。</a:t>
            </a:r>
            <a:endParaRPr lang="zh-CN" altLang="en-US"/>
          </a:p>
          <a:p>
            <a:r>
              <a:rPr lang="zh-CN" altLang="en-US">
                <a:sym typeface="+mn-ea"/>
              </a:rPr>
              <a:t>4.先求出序列逆序对数和每个数的位置，从小到大扫一遍即可。</a:t>
            </a:r>
            <a:endParaRPr lang="zh-CN" altLang="en-US"/>
          </a:p>
          <a:p>
            <a:r>
              <a:rPr lang="zh-CN" altLang="en-US">
                <a:sym typeface="+mn-ea"/>
              </a:rPr>
              <a:t>time:O(nlogn)</a:t>
            </a:r>
            <a:endParaRPr lang="zh-CN" altLang="en-US"/>
          </a:p>
          <a:p>
            <a:r>
              <a:rPr lang="zh-CN" altLang="en-US">
                <a:sym typeface="+mn-ea"/>
              </a:rPr>
              <a:t>space:O(n)</a:t>
            </a:r>
            <a:endParaRPr lang="zh-CN" altLang="en-US"/>
          </a:p>
          <a:p>
            <a:endParaRPr lang="en-US" altLang="zh-CN"/>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A - Candy </a:t>
            </a:r>
            <a:r>
              <a:rPr lang="en-US" altLang="zh-CN"/>
              <a:t>by hanyi0923</a:t>
            </a:r>
            <a:endParaRPr lang="en-US" altLang="zh-CN"/>
          </a:p>
        </p:txBody>
      </p:sp>
      <p:pic>
        <p:nvPicPr>
          <p:cNvPr id="4" name="图片 3" descr="A"/>
          <p:cNvPicPr>
            <a:picLocks noChangeAspect="1"/>
          </p:cNvPicPr>
          <p:nvPr/>
        </p:nvPicPr>
        <p:blipFill>
          <a:blip r:embed="rId1"/>
          <a:stretch>
            <a:fillRect/>
          </a:stretch>
        </p:blipFill>
        <p:spPr>
          <a:xfrm>
            <a:off x="1610360" y="1334135"/>
            <a:ext cx="8037195" cy="533463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D - PreSuffix </a:t>
            </a:r>
            <a:r>
              <a:rPr lang="en-US" altLang="zh-CN"/>
              <a:t>by tigertang</a:t>
            </a:r>
            <a:endParaRPr lang="en-US" altLang="zh-CN"/>
          </a:p>
        </p:txBody>
      </p:sp>
      <p:pic>
        <p:nvPicPr>
          <p:cNvPr id="5" name="图片 4"/>
          <p:cNvPicPr>
            <a:picLocks noChangeAspect="1"/>
          </p:cNvPicPr>
          <p:nvPr/>
        </p:nvPicPr>
        <p:blipFill>
          <a:blip r:embed="rId1"/>
          <a:stretch>
            <a:fillRect/>
          </a:stretch>
        </p:blipFill>
        <p:spPr>
          <a:xfrm>
            <a:off x="280035" y="1429385"/>
            <a:ext cx="11883390" cy="361696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E - Probability </a:t>
            </a:r>
            <a:r>
              <a:rPr lang="en-US" altLang="zh-CN" sz="1400"/>
              <a:t>by zhangyuan</a:t>
            </a:r>
            <a:endParaRPr lang="en-US" altLang="zh-CN" sz="1400"/>
          </a:p>
        </p:txBody>
      </p:sp>
      <p:sp>
        <p:nvSpPr>
          <p:cNvPr id="6" name="文本框 5"/>
          <p:cNvSpPr txBox="1"/>
          <p:nvPr/>
        </p:nvSpPr>
        <p:spPr>
          <a:xfrm>
            <a:off x="1256665" y="1536700"/>
            <a:ext cx="9587230" cy="4276725"/>
          </a:xfrm>
          <a:prstGeom prst="rect">
            <a:avLst/>
          </a:prstGeom>
          <a:noFill/>
        </p:spPr>
        <p:txBody>
          <a:bodyPr wrap="square" rtlCol="0">
            <a:spAutoFit/>
          </a:bodyPr>
          <a:p>
            <a:r>
              <a:rPr lang="zh-CN" altLang="en-US" sz="3200"/>
              <a:t>n个人轮流开枪，每次只打除自己以外最高命中的人。给出互不相同的命中率，求每个人最终存活概率。</a:t>
            </a:r>
            <a:endParaRPr lang="zh-CN" altLang="en-US" sz="3200"/>
          </a:p>
          <a:p>
            <a:endParaRPr lang="zh-CN" altLang="en-US" sz="3200"/>
          </a:p>
          <a:p>
            <a:r>
              <a:rPr lang="zh-CN" altLang="en-US" sz="3200"/>
              <a:t>1.所有人命中从小到大排序。（但是开枪顺序并不是这个顺序，需要注意一下）</a:t>
            </a:r>
            <a:endParaRPr lang="zh-CN" altLang="en-US" sz="3200"/>
          </a:p>
          <a:p>
            <a:r>
              <a:rPr lang="zh-CN" altLang="en-US" sz="3200"/>
              <a:t>2.考虑可能的局面：命中前i小的人和命中第j小(j&gt;i)存活，此时k开枪(k≤i|k=j).其他局面不可能出现</a:t>
            </a:r>
            <a:endParaRPr lang="zh-CN" altLang="en-US" sz="3200"/>
          </a:p>
          <a:p>
            <a:r>
              <a:rPr lang="zh-CN" altLang="en-US" sz="3200"/>
              <a:t>3.记f[i][j][k]为这个局面下的所有时间的总概率。</a:t>
            </a:r>
            <a:endParaRPr lang="zh-CN" altLang="en-US" sz="3200"/>
          </a:p>
          <a:p>
            <a:endParaRPr lang="zh-CN" altLang="en-US" sz="16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E - Probability </a:t>
            </a:r>
            <a:r>
              <a:rPr lang="en-US" altLang="zh-CN"/>
              <a:t>(Cont.)</a:t>
            </a:r>
            <a:endParaRPr lang="en-US" altLang="zh-CN" sz="1400"/>
          </a:p>
        </p:txBody>
      </p:sp>
      <p:sp>
        <p:nvSpPr>
          <p:cNvPr id="6" name="文本框 5"/>
          <p:cNvSpPr txBox="1"/>
          <p:nvPr/>
        </p:nvSpPr>
        <p:spPr>
          <a:xfrm>
            <a:off x="1256665" y="1536700"/>
            <a:ext cx="9587230" cy="3784600"/>
          </a:xfrm>
          <a:prstGeom prst="rect">
            <a:avLst/>
          </a:prstGeom>
          <a:noFill/>
        </p:spPr>
        <p:txBody>
          <a:bodyPr wrap="square" rtlCol="0">
            <a:spAutoFit/>
          </a:bodyPr>
          <a:p>
            <a:r>
              <a:rPr lang="en-US" altLang="zh-CN" sz="3200"/>
              <a:t>4.</a:t>
            </a:r>
            <a:r>
              <a:rPr lang="zh-CN" altLang="en-US" sz="3200"/>
              <a:t>考虑转移。</a:t>
            </a:r>
            <a:endParaRPr lang="zh-CN" altLang="en-US" sz="3200"/>
          </a:p>
          <a:p>
            <a:r>
              <a:rPr lang="zh-CN" altLang="en-US" sz="3200"/>
              <a:t>命中：不可逆的局面，概率传下去。</a:t>
            </a:r>
            <a:endParaRPr lang="zh-CN" altLang="en-US" sz="3200"/>
          </a:p>
          <a:p>
            <a:r>
              <a:rPr lang="zh-CN" altLang="en-US" sz="3200"/>
              <a:t>没有命中：之后还有可能回到这个状态，</a:t>
            </a:r>
            <a:endParaRPr lang="zh-CN" altLang="en-US" sz="3200"/>
          </a:p>
          <a:p>
            <a:r>
              <a:rPr lang="zh-CN" altLang="en-US" sz="3200"/>
              <a:t>(i,j,k)-&gt;(i,j,next(k))-&gt;(i,j,next(next(k)))-&gt;...-&gt;(i,j,k)（循环周期为i+1）</a:t>
            </a:r>
            <a:endParaRPr lang="zh-CN" altLang="en-US" sz="3200"/>
          </a:p>
          <a:p>
            <a:r>
              <a:rPr lang="zh-CN" altLang="en-US" sz="3200"/>
              <a:t>假设f[i][j][k]已经存了所有开枪打死转移过来的概率。</a:t>
            </a:r>
            <a:endParaRPr lang="zh-CN" altLang="en-US" sz="3200"/>
          </a:p>
          <a:p>
            <a:r>
              <a:rPr lang="zh-CN" altLang="en-US" sz="3200"/>
              <a:t>(i,j,s)状态对(i,j,t)状态概率的贡献</a:t>
            </a:r>
            <a:endParaRPr lang="zh-CN" altLang="en-US" sz="3200"/>
          </a:p>
          <a:p>
            <a:endParaRPr lang="zh-CN" altLang="en-US" sz="1600"/>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2479</Words>
  <Application>WPS 演示</Application>
  <PresentationFormat>宽屏</PresentationFormat>
  <Paragraphs>153</Paragraphs>
  <Slides>17</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17</vt:i4>
      </vt:variant>
    </vt:vector>
  </HeadingPairs>
  <TitlesOfParts>
    <vt:vector size="25" baseType="lpstr">
      <vt:lpstr>Arial</vt:lpstr>
      <vt:lpstr>宋体</vt:lpstr>
      <vt:lpstr>Wingdings</vt:lpstr>
      <vt:lpstr>Arial Unicode MS</vt:lpstr>
      <vt:lpstr>Calibri Light</vt:lpstr>
      <vt:lpstr>Calibri</vt:lpstr>
      <vt:lpstr>微软雅黑</vt:lpstr>
      <vt:lpstr>Office 主题</vt:lpstr>
      <vt:lpstr>PowerPoint 演示文稿</vt:lpstr>
      <vt:lpstr>PowerPoint 演示文稿</vt:lpstr>
      <vt:lpstr>预期难度</vt:lpstr>
      <vt:lpstr>PowerPoint 演示文稿</vt:lpstr>
      <vt:lpstr>F - TreeCutting</vt:lpstr>
      <vt:lpstr>PowerPoint 演示文稿</vt:lpstr>
      <vt:lpstr>A - Candy</vt:lpstr>
      <vt:lpstr>A - Candy</vt:lpstr>
      <vt:lpstr>E - Probability by zhangyuan</vt:lpstr>
      <vt:lpstr>E - Probability (Cont.)</vt:lpstr>
      <vt:lpstr>E - Probability (Cont.)</vt:lpstr>
      <vt:lpstr>E - Probability (Cont.)</vt:lpstr>
      <vt:lpstr>E - Probability (Cont.)</vt:lpstr>
      <vt:lpstr>E - Probability (Cont.)</vt:lpstr>
      <vt:lpstr>B - An Unsure Catch by subconscious</vt:lpstr>
      <vt:lpstr>B - An Unsure Catch (Cont.)</vt:lpstr>
      <vt:lpstr>B - An Unsure Catch (Cont.)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zya</dc:creator>
  <cp:lastModifiedBy>zya</cp:lastModifiedBy>
  <cp:revision>46</cp:revision>
  <dcterms:created xsi:type="dcterms:W3CDTF">2017-08-03T03:01:19Z</dcterms:created>
  <dcterms:modified xsi:type="dcterms:W3CDTF">2017-08-03T05:58:37Z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2052-10.1.0.6690</vt:lpwstr>
  </property>
</Properties>
</file>